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004" r:id="rId1"/>
    <p:sldMasterId id="2147485019" r:id="rId2"/>
  </p:sldMasterIdLst>
  <p:notesMasterIdLst>
    <p:notesMasterId r:id="rId34"/>
  </p:notesMasterIdLst>
  <p:sldIdLst>
    <p:sldId id="294" r:id="rId3"/>
    <p:sldId id="436" r:id="rId4"/>
    <p:sldId id="437" r:id="rId5"/>
    <p:sldId id="258" r:id="rId6"/>
    <p:sldId id="444" r:id="rId7"/>
    <p:sldId id="445" r:id="rId8"/>
    <p:sldId id="446" r:id="rId9"/>
    <p:sldId id="447" r:id="rId10"/>
    <p:sldId id="473" r:id="rId11"/>
    <p:sldId id="451" r:id="rId12"/>
    <p:sldId id="467" r:id="rId13"/>
    <p:sldId id="468" r:id="rId14"/>
    <p:sldId id="469" r:id="rId15"/>
    <p:sldId id="470" r:id="rId16"/>
    <p:sldId id="471" r:id="rId17"/>
    <p:sldId id="472" r:id="rId18"/>
    <p:sldId id="463" r:id="rId19"/>
    <p:sldId id="452" r:id="rId20"/>
    <p:sldId id="453" r:id="rId21"/>
    <p:sldId id="450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4" r:id="rId31"/>
    <p:sldId id="465" r:id="rId32"/>
    <p:sldId id="295" r:id="rId33"/>
  </p:sldIdLst>
  <p:sldSz cx="9144000" cy="5143500" type="screen16x9"/>
  <p:notesSz cx="6858000" cy="9144000"/>
  <p:embeddedFontLst>
    <p:embeddedFont>
      <p:font typeface="휴먼둥근헤드라인" panose="02030504000101010101" pitchFamily="18" charset="-127"/>
      <p:regular r:id="rId35"/>
    </p:embeddedFont>
    <p:embeddedFont>
      <p:font typeface="MS PGothic" panose="020B0600070205080204" pitchFamily="34" charset="-128"/>
      <p:regular r:id="rId36"/>
    </p:embeddedFont>
    <p:embeddedFont>
      <p:font typeface="Monotype Sorts" panose="05010101010101010101" pitchFamily="2" charset="2"/>
      <p:regular r:id="rId37"/>
    </p:embeddedFont>
    <p:embeddedFont>
      <p:font typeface="HY견고딕" panose="02030600000101010101" pitchFamily="18" charset="-127"/>
      <p:regular r:id="rId38"/>
    </p:embeddedFont>
    <p:embeddedFont>
      <p:font typeface="Arial Black" panose="020B0A04020102020204" pitchFamily="34" charset="0"/>
      <p:bold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custDataLst>
    <p:tags r:id="rId50"/>
  </p:custDataLst>
  <p:defaultTextStyle>
    <a:defPPr>
      <a:defRPr lang="en-US"/>
    </a:defPPr>
    <a:lvl1pPr marL="0" algn="l" defTabSz="914400" rtl="0" eaLnBrk="1" latinLnBrk="0" hangingPunct="1">
      <a:buNone/>
      <a:defRPr kumimoji="0" lang="en-US" sz="18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buNone/>
      <a:defRPr kumimoji="0" lang="en-US" sz="16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buNone/>
      <a:defRPr kumimoji="0" lang="en-US" sz="14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buNone/>
      <a:defRPr kumimoji="0" lang="en-US" sz="12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buNone/>
      <a:defRPr kumimoji="0" lang="en-US" sz="10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" userDrawn="1">
          <p15:clr>
            <a:srgbClr val="A4A3A4"/>
          </p15:clr>
        </p15:guide>
        <p15:guide id="2" pos="4848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1236" userDrawn="1">
          <p15:clr>
            <a:srgbClr val="A4A3A4"/>
          </p15:clr>
        </p15:guide>
        <p15:guide id="5" orient="horz" pos="516" userDrawn="1">
          <p15:clr>
            <a:srgbClr val="A4A3A4"/>
          </p15:clr>
        </p15:guide>
        <p15:guide id="6" orient="horz" pos="30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4"/>
    <a:srgbClr val="080000"/>
    <a:srgbClr val="070000"/>
    <a:srgbClr val="060000"/>
    <a:srgbClr val="050000"/>
    <a:srgbClr val="040000"/>
    <a:srgbClr val="030000"/>
    <a:srgbClr val="020000"/>
    <a:srgbClr val="010000"/>
    <a:srgbClr val="42C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88" autoAdjust="0"/>
    <p:restoredTop sz="95471" autoAdjust="0"/>
  </p:normalViewPr>
  <p:slideViewPr>
    <p:cSldViewPr>
      <p:cViewPr varScale="1">
        <p:scale>
          <a:sx n="130" d="100"/>
          <a:sy n="130" d="100"/>
        </p:scale>
        <p:origin x="418" y="91"/>
      </p:cViewPr>
      <p:guideLst>
        <p:guide orient="horz" pos="132"/>
        <p:guide pos="4848"/>
        <p:guide pos="816"/>
        <p:guide orient="horz" pos="1236"/>
        <p:guide orient="horz" pos="516"/>
        <p:guide orient="horz" pos="30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38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57400" y="360803"/>
            <a:ext cx="31130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7800" y="360803"/>
            <a:ext cx="1128713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F436CEE-8990-461D-A487-5971423CE287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914400"/>
            <a:ext cx="5905499" cy="3322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1013" y="4333672"/>
            <a:ext cx="5905499" cy="39704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8356" y="8578913"/>
            <a:ext cx="3020643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4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75050" y="8304078"/>
            <a:ext cx="281146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AA66F8B-93D6-4E19-8585-4231C8BA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03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49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0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13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71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914400"/>
            <a:ext cx="5905500" cy="3322638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 smtClean="0"/>
              <a:pPr/>
              <a:t>2</a:t>
            </a:fld>
            <a:endParaRPr lang="en-US" sz="1200" smtClean="0"/>
          </a:p>
        </p:txBody>
      </p:sp>
    </p:spTree>
    <p:extLst>
      <p:ext uri="{BB962C8B-B14F-4D97-AF65-F5344CB8AC3E}">
        <p14:creationId xmlns:p14="http://schemas.microsoft.com/office/powerpoint/2010/main" val="344492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33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0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1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5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2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2215007"/>
            <a:ext cx="7116763" cy="430887"/>
          </a:xfrm>
        </p:spPr>
        <p:txBody>
          <a:bodyPr anchor="b"/>
          <a:lstStyle>
            <a:lvl1pPr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2580844"/>
            <a:ext cx="7116763" cy="276999"/>
          </a:xfr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7" name="Straight Connector 4"/>
          <p:cNvCxnSpPr/>
          <p:nvPr/>
        </p:nvCxnSpPr>
        <p:spPr bwMode="auto">
          <a:xfrm>
            <a:off x="7670800" y="0"/>
            <a:ext cx="0" cy="51435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2378682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443" y="2392948"/>
            <a:ext cx="5494270" cy="338554"/>
          </a:xfrm>
        </p:spPr>
        <p:txBody>
          <a:bodyPr>
            <a:sp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closing comments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7753017" y="4865002"/>
            <a:ext cx="1336916" cy="278498"/>
            <a:chOff x="7807084" y="4865002"/>
            <a:chExt cx="1336916" cy="278498"/>
          </a:xfrm>
        </p:grpSpPr>
        <p:sp>
          <p:nvSpPr>
            <p:cNvPr id="3" name="TextBox 3"/>
            <p:cNvSpPr txBox="1"/>
            <p:nvPr/>
          </p:nvSpPr>
          <p:spPr>
            <a:xfrm>
              <a:off x="7807084" y="4866501"/>
              <a:ext cx="1336916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 defTabSz="274320"/>
              <a:r>
                <a:rPr lang="en-US" sz="1200" baseline="0" dirty="0" smtClean="0">
                  <a:solidFill>
                    <a:schemeClr val="accent1"/>
                  </a:solidFill>
                </a:rPr>
                <a:t>www.sas.com</a:t>
              </a:r>
            </a:p>
          </p:txBody>
        </p:sp>
        <p:sp>
          <p:nvSpPr>
            <p:cNvPr id="5" name="Rectangle 4">
              <a:hlinkClick r:id="rId3"/>
            </p:cNvPr>
            <p:cNvSpPr/>
            <p:nvPr userDrawn="1"/>
          </p:nvSpPr>
          <p:spPr>
            <a:xfrm>
              <a:off x="7876452" y="4865002"/>
              <a:ext cx="1267548" cy="278498"/>
            </a:xfrm>
            <a:prstGeom prst="rect">
              <a:avLst/>
            </a:prstGeom>
            <a:solidFill>
              <a:srgbClr val="003E74">
                <a:alpha val="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6" descr="SAS_LOGO_horz288_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77" y="2333634"/>
            <a:ext cx="2024623" cy="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2917284" y="1945650"/>
            <a:ext cx="3309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aseline="0" dirty="0" smtClean="0">
                <a:solidFill>
                  <a:schemeClr val="tx2"/>
                </a:solidFill>
              </a:rPr>
              <a:t>This slide is for video use only.</a:t>
            </a:r>
            <a:endParaRPr lang="en-US" baseline="0" dirty="0">
              <a:solidFill>
                <a:schemeClr val="tx2"/>
              </a:solidFill>
            </a:endParaRPr>
          </a:p>
        </p:txBody>
      </p:sp>
      <p:sp>
        <p:nvSpPr>
          <p:cNvPr id="8" name="Media Placeholder 2"/>
          <p:cNvSpPr>
            <a:spLocks noGrp="1" noChangeAspect="1"/>
          </p:cNvSpPr>
          <p:nvPr>
            <p:ph type="media" sz="quarter" idx="10"/>
          </p:nvPr>
        </p:nvSpPr>
        <p:spPr>
          <a:xfrm>
            <a:off x="1371600" y="771525"/>
            <a:ext cx="6400800" cy="360045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23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/>
          <a:lstStyle/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80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55847"/>
            <a:ext cx="6054720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7267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5287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0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34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cxnSp>
        <p:nvCxnSpPr>
          <p:cNvPr id="17" name="Straight Connector 6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8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4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40458"/>
            <a:ext cx="6054720" cy="369332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lang="en-US" dirty="0"/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0938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25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7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695"/>
            <a:ext cx="9144000" cy="1138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21" y="1644242"/>
            <a:ext cx="6971533" cy="397586"/>
          </a:xfrm>
        </p:spPr>
        <p:txBody>
          <a:bodyPr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2041730"/>
            <a:ext cx="6972300" cy="276999"/>
          </a:xfr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70800" y="1425734"/>
            <a:ext cx="0" cy="11430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1804735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7615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83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1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14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99" y="4671264"/>
            <a:ext cx="1018358" cy="235811"/>
          </a:xfrm>
          <a:prstGeom prst="rect">
            <a:avLst/>
          </a:prstGeom>
        </p:spPr>
      </p:pic>
      <p:cxnSp>
        <p:nvCxnSpPr>
          <p:cNvPr id="17" name="Straight Connector 8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3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ooter_16x9_06.png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4778375"/>
            <a:ext cx="914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9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chemeClr val="tx1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  <p:sldLayoutId id="2147485017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</a:t>
            </a:r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0" r:id="rId1"/>
    <p:sldLayoutId id="2147485021" r:id="rId2"/>
    <p:sldLayoutId id="2147485022" r:id="rId3"/>
    <p:sldLayoutId id="2147485023" r:id="rId4"/>
    <p:sldLayoutId id="2147485024" r:id="rId5"/>
    <p:sldLayoutId id="2147485025" r:id="rId6"/>
    <p:sldLayoutId id="2147485026" r:id="rId7"/>
    <p:sldLayoutId id="2147485027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2266950"/>
            <a:ext cx="7116763" cy="400110"/>
          </a:xfrm>
        </p:spPr>
        <p:txBody>
          <a:bodyPr/>
          <a:lstStyle/>
          <a:p>
            <a:r>
              <a:rPr lang="en-US" sz="2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Web Reporting on SAS</a:t>
            </a:r>
            <a:endParaRPr lang="en-US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 flipH="1">
            <a:off x="6172200" y="3105150"/>
            <a:ext cx="1524000" cy="381000"/>
          </a:xfrm>
          <a:prstGeom prst="rect">
            <a:avLst/>
          </a:prstGeom>
        </p:spPr>
        <p:txBody>
          <a:bodyPr/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2015.04.10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2644973"/>
            <a:ext cx="3035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Report Toolkit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SASBITreeViewer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20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SAS EG</a:t>
            </a:r>
            <a:r>
              <a:rPr lang="ko-KR" altLang="en-US" dirty="0" smtClean="0"/>
              <a:t>를 이용한 단순 리포트 생성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7751"/>
            <a:ext cx="2546701" cy="19036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758440" y="1619251"/>
            <a:ext cx="457200" cy="6858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995940"/>
            <a:ext cx="2375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EG</a:t>
            </a:r>
            <a:r>
              <a:rPr lang="ko-KR" altLang="en-US" sz="1100" dirty="0" smtClean="0"/>
              <a:t>상에서 단계적 질의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리포트 생성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8960" t="7257" r="59415" b="23382"/>
          <a:stretch/>
        </p:blipFill>
        <p:spPr>
          <a:xfrm>
            <a:off x="3295608" y="1047751"/>
            <a:ext cx="2571792" cy="19036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79" y="1047751"/>
            <a:ext cx="2379621" cy="1903697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35980" y="1615441"/>
            <a:ext cx="457200" cy="6858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9758" y="2995940"/>
            <a:ext cx="2627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생성된 프로세스 </a:t>
            </a:r>
            <a:r>
              <a:rPr lang="ko-KR" altLang="en-US" sz="1100" dirty="0" err="1" smtClean="0"/>
              <a:t>플로우를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STP</a:t>
            </a:r>
            <a:r>
              <a:rPr lang="ko-KR" altLang="en-US" sz="1100" dirty="0" smtClean="0"/>
              <a:t>로 저장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6597022" y="2995940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생성된 </a:t>
            </a:r>
            <a:r>
              <a:rPr lang="en-US" altLang="ko-KR" sz="1100" dirty="0" smtClean="0"/>
              <a:t>STP</a:t>
            </a:r>
            <a:r>
              <a:rPr lang="ko-KR" altLang="en-US" sz="1100" dirty="0" smtClean="0"/>
              <a:t>를 웹에서 바로 조회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56956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위쪽/아래쪽 화살표 53"/>
          <p:cNvSpPr/>
          <p:nvPr/>
        </p:nvSpPr>
        <p:spPr>
          <a:xfrm>
            <a:off x="8257881" y="2472990"/>
            <a:ext cx="228600" cy="1045249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638800" y="1111019"/>
            <a:ext cx="1523999" cy="1155931"/>
            <a:chOff x="76201" y="3193967"/>
            <a:chExt cx="2207024" cy="1600514"/>
          </a:xfrm>
        </p:grpSpPr>
        <p:pic>
          <p:nvPicPr>
            <p:cNvPr id="21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22" name="Picture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23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24" name="Pictur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25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26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7" y="1109189"/>
            <a:ext cx="1636583" cy="1315385"/>
          </a:xfrm>
          <a:prstGeom prst="rect">
            <a:avLst/>
          </a:prstGeom>
        </p:spPr>
      </p:pic>
      <p:sp>
        <p:nvSpPr>
          <p:cNvPr id="37" name="Rounded Rectangle 107"/>
          <p:cNvSpPr/>
          <p:nvPr/>
        </p:nvSpPr>
        <p:spPr>
          <a:xfrm>
            <a:off x="6997449" y="3463290"/>
            <a:ext cx="1249680" cy="8610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12233" y="25108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Load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0" name="Can 44"/>
          <p:cNvSpPr/>
          <p:nvPr/>
        </p:nvSpPr>
        <p:spPr bwMode="auto">
          <a:xfrm>
            <a:off x="8074224" y="3735092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an 45"/>
          <p:cNvSpPr/>
          <p:nvPr/>
        </p:nvSpPr>
        <p:spPr bwMode="auto">
          <a:xfrm>
            <a:off x="8074224" y="3736394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Arrow Connector 130"/>
          <p:cNvCxnSpPr/>
          <p:nvPr/>
        </p:nvCxnSpPr>
        <p:spPr>
          <a:xfrm flipH="1">
            <a:off x="7174928" y="1656008"/>
            <a:ext cx="381000" cy="281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8061622" y="2714409"/>
            <a:ext cx="615751" cy="619341"/>
          </a:xfrm>
          <a:prstGeom prst="mathMultiply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20171811" flipV="1">
            <a:off x="6527800" y="2247979"/>
            <a:ext cx="228600" cy="15306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87483"/>
            <a:ext cx="5893839" cy="38318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제품의 </a:t>
            </a:r>
            <a:r>
              <a:rPr lang="en-US" altLang="ko-KR" dirty="0">
                <a:solidFill>
                  <a:schemeClr val="tx1"/>
                </a:solidFill>
              </a:rPr>
              <a:t>Customizing 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제한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탐색과 </a:t>
            </a:r>
            <a:r>
              <a:rPr lang="ko-KR" altLang="en-US" dirty="0">
                <a:solidFill>
                  <a:schemeClr val="tx1"/>
                </a:solidFill>
              </a:rPr>
              <a:t>리포트가 분리되어 완전히 독립적임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리포트 </a:t>
            </a:r>
            <a:r>
              <a:rPr lang="ko-KR" altLang="en-US" dirty="0" err="1">
                <a:solidFill>
                  <a:schemeClr val="tx1"/>
                </a:solidFill>
              </a:rPr>
              <a:t>캐쉬</a:t>
            </a:r>
            <a:r>
              <a:rPr lang="ko-KR" altLang="en-US" dirty="0">
                <a:solidFill>
                  <a:schemeClr val="tx1"/>
                </a:solidFill>
              </a:rPr>
              <a:t> 기능을 제공하지 않아 조회 속도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>
                <a:solidFill>
                  <a:schemeClr val="tx1"/>
                </a:solidFill>
              </a:rPr>
              <a:t>데이터 처리 중 조회 </a:t>
            </a:r>
            <a:r>
              <a:rPr lang="en-US" altLang="ko-KR" dirty="0" smtClean="0">
                <a:solidFill>
                  <a:schemeClr val="tx1"/>
                </a:solidFill>
              </a:rPr>
              <a:t>Issue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Data </a:t>
            </a:r>
            <a:r>
              <a:rPr lang="en-US" altLang="ko-KR" dirty="0">
                <a:solidFill>
                  <a:schemeClr val="tx1"/>
                </a:solidFill>
              </a:rPr>
              <a:t>direct access(ROLAP) </a:t>
            </a:r>
            <a:r>
              <a:rPr lang="ko-KR" altLang="en-US" dirty="0" err="1">
                <a:solidFill>
                  <a:schemeClr val="tx1"/>
                </a:solidFill>
              </a:rPr>
              <a:t>컨셉을</a:t>
            </a:r>
            <a:r>
              <a:rPr lang="ko-KR" altLang="en-US" dirty="0">
                <a:solidFill>
                  <a:schemeClr val="tx1"/>
                </a:solidFill>
              </a:rPr>
              <a:t> 제공하지 않음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화면에 </a:t>
            </a:r>
            <a:r>
              <a:rPr lang="ko-KR" altLang="en-US" dirty="0">
                <a:solidFill>
                  <a:schemeClr val="tx1"/>
                </a:solidFill>
              </a:rPr>
              <a:t>대량의 데이터 노출이 제한 되어 </a:t>
            </a:r>
            <a:r>
              <a:rPr lang="ko-KR" altLang="en-US" dirty="0" smtClean="0">
                <a:solidFill>
                  <a:schemeClr val="tx1"/>
                </a:solidFill>
              </a:rPr>
              <a:t>있음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산점도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행 개수 등 </a:t>
            </a:r>
            <a:r>
              <a:rPr lang="ko-KR" altLang="en-US" dirty="0" smtClean="0">
                <a:solidFill>
                  <a:schemeClr val="tx1"/>
                </a:solidFill>
              </a:rPr>
              <a:t>제한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Excel </a:t>
            </a:r>
            <a:r>
              <a:rPr lang="ko-KR" altLang="en-US" dirty="0">
                <a:solidFill>
                  <a:schemeClr val="tx1"/>
                </a:solidFill>
              </a:rPr>
              <a:t>연동 기능이 모두 </a:t>
            </a:r>
            <a:r>
              <a:rPr lang="en-US" altLang="ko-KR" dirty="0">
                <a:solidFill>
                  <a:schemeClr val="tx1"/>
                </a:solidFill>
              </a:rPr>
              <a:t>AMO</a:t>
            </a:r>
            <a:r>
              <a:rPr lang="ko-KR" altLang="en-US" dirty="0">
                <a:solidFill>
                  <a:schemeClr val="tx1"/>
                </a:solidFill>
              </a:rPr>
              <a:t>로 분리되어 있음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리포트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데이터 출력이 </a:t>
            </a:r>
            <a:r>
              <a:rPr lang="ko-KR" altLang="en-US" dirty="0" smtClean="0">
                <a:solidFill>
                  <a:schemeClr val="tx1"/>
                </a:solidFill>
              </a:rPr>
              <a:t>제한적임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63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1.48148E-6 L -0.10347 0.00123 L -0.13611 0.38518 " pathEditMode="relative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18233"/>
            <a:ext cx="8232776" cy="397031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제품의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Customizing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에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탐색과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리포트가 분리되어 완전히 독립적임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리포트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캐쉬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기능을 제공하지 않아 조회 속도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및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 처리 중 조회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Issue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Data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direct access(ROLAP)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컨셉을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제공하지 않음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화면에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대량의 데이터 노출이 제한 되어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있음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산점도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행 개수 등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Excel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연동 기능이 모두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AMO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로 분리되어 있음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리포트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or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 출력이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제한적임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62000" y="1203983"/>
            <a:ext cx="312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2000" y="2320290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2000" y="2853690"/>
            <a:ext cx="510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62000" y="3409950"/>
            <a:ext cx="769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62000" y="4476750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폭발 2 14"/>
          <p:cNvSpPr/>
          <p:nvPr/>
        </p:nvSpPr>
        <p:spPr>
          <a:xfrm rot="21196926">
            <a:off x="2908691" y="941358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" name="폭발 2 49"/>
          <p:cNvSpPr/>
          <p:nvPr/>
        </p:nvSpPr>
        <p:spPr>
          <a:xfrm rot="21196926">
            <a:off x="7280516" y="2109428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1" name="폭발 2 50"/>
          <p:cNvSpPr/>
          <p:nvPr/>
        </p:nvSpPr>
        <p:spPr>
          <a:xfrm rot="21196926">
            <a:off x="5068419" y="2579643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폭발 2 54"/>
          <p:cNvSpPr/>
          <p:nvPr/>
        </p:nvSpPr>
        <p:spPr>
          <a:xfrm rot="21196926">
            <a:off x="7453420" y="3195612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폭발 2 56"/>
          <p:cNvSpPr/>
          <p:nvPr/>
        </p:nvSpPr>
        <p:spPr>
          <a:xfrm rot="21196926">
            <a:off x="3664438" y="4234287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989881"/>
            <a:ext cx="8232775" cy="34624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Memory </a:t>
            </a:r>
            <a:r>
              <a:rPr lang="ko-KR" altLang="en-US" dirty="0" smtClean="0">
                <a:solidFill>
                  <a:srgbClr val="FF0000"/>
                </a:solidFill>
              </a:rPr>
              <a:t>내 데이터 뿐만 아니라 </a:t>
            </a:r>
            <a:r>
              <a:rPr lang="en-US" altLang="ko-KR" dirty="0" smtClean="0">
                <a:solidFill>
                  <a:srgbClr val="FF0000"/>
                </a:solidFill>
              </a:rPr>
              <a:t>Database</a:t>
            </a:r>
            <a:r>
              <a:rPr lang="ko-KR" altLang="en-US" dirty="0" smtClean="0">
                <a:solidFill>
                  <a:srgbClr val="FF0000"/>
                </a:solidFill>
              </a:rPr>
              <a:t>에 있는 </a:t>
            </a:r>
            <a:r>
              <a:rPr lang="en-US" altLang="ko-KR" dirty="0" smtClean="0">
                <a:solidFill>
                  <a:srgbClr val="FF0000"/>
                </a:solidFill>
              </a:rPr>
              <a:t>Data </a:t>
            </a:r>
            <a:r>
              <a:rPr lang="ko-KR" altLang="en-US" dirty="0" smtClean="0">
                <a:solidFill>
                  <a:srgbClr val="FF0000"/>
                </a:solidFill>
              </a:rPr>
              <a:t>도 </a:t>
            </a:r>
            <a:r>
              <a:rPr lang="en-US" altLang="ko-KR" dirty="0" smtClean="0">
                <a:solidFill>
                  <a:srgbClr val="FF0000"/>
                </a:solidFill>
              </a:rPr>
              <a:t>Access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Easy Backup &amp; Restore – Portal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Page</a:t>
            </a:r>
            <a:r>
              <a:rPr lang="ko-KR" altLang="en-US" dirty="0" smtClean="0"/>
              <a:t>를 하나하나 생성하지 않고</a:t>
            </a:r>
            <a:r>
              <a:rPr lang="en-US" altLang="ko-KR" dirty="0" smtClean="0"/>
              <a:t>, SAS Metadata</a:t>
            </a:r>
            <a:r>
              <a:rPr lang="ko-KR" altLang="en-US" dirty="0" smtClean="0"/>
              <a:t>내 폴더만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Export &amp; Import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Multi-Portal </a:t>
            </a:r>
            <a:r>
              <a:rPr lang="ko-KR" altLang="en-US" dirty="0" smtClean="0"/>
              <a:t>구현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STP </a:t>
            </a:r>
            <a:r>
              <a:rPr lang="ko-KR" altLang="en-US" dirty="0" smtClean="0"/>
              <a:t>로 생성된 리포트 뿐만 아니라</a:t>
            </a:r>
            <a:r>
              <a:rPr lang="en-US" altLang="ko-KR" dirty="0" smtClean="0"/>
              <a:t>, VA</a:t>
            </a:r>
            <a:r>
              <a:rPr lang="ko-KR" altLang="en-US" dirty="0" smtClean="0"/>
              <a:t>로 만들어진 탐색과 리포트도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빠른 생산성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단순 리포트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개발에 </a:t>
            </a:r>
            <a:r>
              <a:rPr lang="en-US" altLang="ko-KR" dirty="0"/>
              <a:t>5</a:t>
            </a:r>
            <a:r>
              <a:rPr lang="ko-KR" altLang="en-US" dirty="0" smtClean="0"/>
              <a:t>분 소요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쉬운 코딩 </a:t>
            </a:r>
            <a:r>
              <a:rPr lang="en-US" altLang="ko-KR" dirty="0" smtClean="0"/>
              <a:t>– Print procedure </a:t>
            </a:r>
            <a:r>
              <a:rPr lang="ko-KR" altLang="en-US" dirty="0" smtClean="0"/>
              <a:t>등 단순 프로시저만으로 구현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빠른 결과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4799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굽은 화살표 6"/>
          <p:cNvSpPr/>
          <p:nvPr/>
        </p:nvSpPr>
        <p:spPr>
          <a:xfrm>
            <a:off x="1400810" y="1882623"/>
            <a:ext cx="1970955" cy="1422505"/>
          </a:xfrm>
          <a:prstGeom prst="bentArrow">
            <a:avLst>
              <a:gd name="adj1" fmla="val 9920"/>
              <a:gd name="adj2" fmla="val 12591"/>
              <a:gd name="adj3" fmla="val 14947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 smtClean="0"/>
              <a:t>Overcoming VA Pain points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6188" y="1164236"/>
            <a:ext cx="5217813" cy="3388714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81" y="2947811"/>
            <a:ext cx="1767369" cy="12187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981" y="1428750"/>
            <a:ext cx="1724989" cy="12650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809999" y="2628930"/>
            <a:ext cx="14302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Visual Analytics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09999" y="4174545"/>
            <a:ext cx="14302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SASBITreeViewer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501006" y="1525270"/>
          <a:ext cx="3109594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94"/>
                <a:gridCol w="990600"/>
                <a:gridCol w="1143000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Visual</a:t>
                      </a:r>
                      <a:r>
                        <a:rPr lang="en-US" altLang="ko-KR" sz="1200" baseline="0" dirty="0" smtClean="0"/>
                        <a:t> Analytics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SAS</a:t>
                      </a:r>
                    </a:p>
                    <a:p>
                      <a:pPr latinLnBrk="1"/>
                      <a:r>
                        <a:rPr lang="en-US" altLang="ko-KR" sz="1200" dirty="0" err="1" smtClean="0"/>
                        <a:t>BITreeViewer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Memory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Ⅹ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811424" y="1937436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98034" y="3537781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OK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04800" y="1733550"/>
            <a:ext cx="1390321" cy="827590"/>
            <a:chOff x="76201" y="3193967"/>
            <a:chExt cx="2207024" cy="1600514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34" name="Picture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39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176309" y="3154760"/>
            <a:ext cx="1717652" cy="788607"/>
            <a:chOff x="6997449" y="3035632"/>
            <a:chExt cx="2078524" cy="861060"/>
          </a:xfrm>
        </p:grpSpPr>
        <p:sp>
          <p:nvSpPr>
            <p:cNvPr id="49" name="Rounded Rectangle 107"/>
            <p:cNvSpPr/>
            <p:nvPr/>
          </p:nvSpPr>
          <p:spPr>
            <a:xfrm>
              <a:off x="6997449" y="3035632"/>
              <a:ext cx="1249680" cy="86106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Source</a:t>
              </a:r>
              <a:br>
                <a:rPr lang="en-US" dirty="0" smtClean="0"/>
              </a:br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52" name="Can 45"/>
            <p:cNvSpPr/>
            <p:nvPr/>
          </p:nvSpPr>
          <p:spPr bwMode="auto">
            <a:xfrm>
              <a:off x="8074224" y="3308736"/>
              <a:ext cx="1001749" cy="386224"/>
            </a:xfrm>
            <a:prstGeom prst="can">
              <a:avLst>
                <a:gd name="adj" fmla="val 2205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아래쪽 화살표 18"/>
          <p:cNvSpPr/>
          <p:nvPr/>
        </p:nvSpPr>
        <p:spPr>
          <a:xfrm rot="18074697" flipH="1">
            <a:off x="2374972" y="1959395"/>
            <a:ext cx="338996" cy="1915412"/>
          </a:xfrm>
          <a:prstGeom prst="downArrow">
            <a:avLst>
              <a:gd name="adj1" fmla="val 46606"/>
              <a:gd name="adj2" fmla="val 47942"/>
            </a:avLst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1949296" y="3477681"/>
            <a:ext cx="1422469" cy="360730"/>
          </a:xfrm>
          <a:prstGeom prst="rightArrow">
            <a:avLst>
              <a:gd name="adj1" fmla="val 54109"/>
              <a:gd name="adj2" fmla="val 54110"/>
            </a:avLst>
          </a:prstGeom>
          <a:solidFill>
            <a:schemeClr val="accent3">
              <a:lumMod val="40000"/>
              <a:lumOff val="6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3525303" flipH="1" flipV="1">
            <a:off x="2352785" y="2027118"/>
            <a:ext cx="338996" cy="1915412"/>
          </a:xfrm>
          <a:prstGeom prst="downArrow">
            <a:avLst>
              <a:gd name="adj1" fmla="val 46606"/>
              <a:gd name="adj2" fmla="val 47942"/>
            </a:avLst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17726" y="3130870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불가능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7400" y="3540878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41526" y="2343150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4019550"/>
            <a:ext cx="123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DW, Legacy, </a:t>
            </a:r>
          </a:p>
          <a:p>
            <a:r>
              <a:rPr lang="en-US" sz="1400" dirty="0" smtClean="0"/>
              <a:t>Hadoop, etc.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4091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 smtClean="0"/>
              <a:t>Overcoming VA Pain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799159"/>
            <a:ext cx="8534401" cy="2566857"/>
          </a:xfrm>
        </p:spPr>
        <p:txBody>
          <a:bodyPr/>
          <a:lstStyle/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개인화 </a:t>
            </a:r>
            <a:r>
              <a:rPr lang="en-US" altLang="ko-KR" dirty="0" smtClean="0"/>
              <a:t>Portal </a:t>
            </a:r>
            <a:r>
              <a:rPr lang="ko-KR" altLang="en-US" dirty="0" smtClean="0"/>
              <a:t>기능은 제공하지 않음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Portlet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통한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추가 기능 제공하지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화면 개발의 모든 기능에 대한 편의성이 제공되는 것은 아님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182880" lvl="1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 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SAS Information Delivery Portal</a:t>
            </a:r>
            <a:r>
              <a:rPr lang="ko-KR" altLang="en-US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에서 제공하던 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거의 대부분의 기능은 제공하지 않음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  <a:endParaRPr lang="en-US" altLang="ko-KR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75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398567"/>
            <a:ext cx="8232775" cy="211442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ko-KR" altLang="en-US" dirty="0" err="1" smtClean="0"/>
              <a:t>고객사에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제공시</a:t>
            </a:r>
            <a:r>
              <a:rPr lang="ko-KR" altLang="en-US" dirty="0" smtClean="0"/>
              <a:t> 전략적인 접근이 필요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en-US" altLang="ko-KR" dirty="0" smtClean="0"/>
              <a:t>SAS 9.4 </a:t>
            </a:r>
            <a:r>
              <a:rPr lang="ko-KR" altLang="en-US" dirty="0" smtClean="0"/>
              <a:t>이상만 지원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ko-KR" altLang="en-US" dirty="0" smtClean="0"/>
              <a:t>지속적인 개선 작업이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기능추가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안정화</a:t>
            </a:r>
            <a:r>
              <a:rPr lang="en-US" altLang="ko-KR" dirty="0" smtClean="0"/>
              <a:t>)</a:t>
            </a:r>
          </a:p>
          <a:p>
            <a:pPr>
              <a:spcAft>
                <a:spcPts val="1800"/>
              </a:spcAft>
            </a:pPr>
            <a:r>
              <a:rPr lang="ko-KR" altLang="en-US" dirty="0" smtClean="0"/>
              <a:t>교육 지원 방안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28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Multi-Portal </a:t>
            </a:r>
            <a:r>
              <a:rPr lang="ko-KR" altLang="en-US" dirty="0" smtClean="0"/>
              <a:t>구현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10165"/>
            <a:ext cx="3429000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62" y="1504950"/>
            <a:ext cx="3442038" cy="27536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8600" y="89535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http://koryhh5.apac.sas.com/SASBITreeViewer/main.jsp?board=Products/SAS%20ALM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4400" y="89535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http://koryhh5.apac.sas.com/SASBITreeViewer/main.jsp?board=Products/SAS%20ALM</a:t>
            </a:r>
          </a:p>
        </p:txBody>
      </p:sp>
    </p:spTree>
    <p:extLst>
      <p:ext uri="{BB962C8B-B14F-4D97-AF65-F5344CB8AC3E}">
        <p14:creationId xmlns:p14="http://schemas.microsoft.com/office/powerpoint/2010/main" val="243183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SAS Procedure </a:t>
            </a:r>
            <a:r>
              <a:rPr lang="ko-KR" altLang="en-US" dirty="0" smtClean="0"/>
              <a:t>가 지원하지 않는 사용자 정의 </a:t>
            </a:r>
            <a:r>
              <a:rPr lang="en-US" altLang="ko-KR" dirty="0" smtClean="0"/>
              <a:t>Header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584" t="32553" b="21162"/>
          <a:stretch/>
        </p:blipFill>
        <p:spPr>
          <a:xfrm>
            <a:off x="219806" y="660156"/>
            <a:ext cx="8804073" cy="3816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9818" y="819150"/>
            <a:ext cx="8795582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2114550"/>
            <a:ext cx="2971800" cy="990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dirty="0" err="1" smtClean="0"/>
              <a:t>Proc</a:t>
            </a:r>
            <a:r>
              <a:rPr lang="en-US" altLang="ko-KR" dirty="0" smtClean="0"/>
              <a:t> Print </a:t>
            </a:r>
            <a:r>
              <a:rPr lang="ko-KR" altLang="en-US" dirty="0" smtClean="0"/>
              <a:t>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734" t="32204" b="3657"/>
          <a:stretch/>
        </p:blipFill>
        <p:spPr>
          <a:xfrm>
            <a:off x="1363980" y="852902"/>
            <a:ext cx="6484620" cy="39023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출력 결과물에 대한 </a:t>
            </a:r>
            <a:r>
              <a:rPr lang="en-US" altLang="ko-KR" dirty="0" smtClean="0"/>
              <a:t>Paging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90800" y="4476750"/>
            <a:ext cx="41910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2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0510" y="1268016"/>
            <a:ext cx="4800600" cy="32575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0" y="141001"/>
            <a:ext cx="2516188" cy="58477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</a:rPr>
              <a:t>Table of contents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67137"/>
              </p:ext>
            </p:extLst>
          </p:nvPr>
        </p:nvGraphicFramePr>
        <p:xfrm>
          <a:off x="2171700" y="1268016"/>
          <a:ext cx="4800600" cy="3257552"/>
        </p:xfrm>
        <a:graphic>
          <a:graphicData uri="http://schemas.openxmlformats.org/drawingml/2006/table">
            <a:tbl>
              <a:tblPr/>
              <a:tblGrid>
                <a:gridCol w="4800600"/>
              </a:tblGrid>
              <a:tr h="814388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1.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개발 배경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4388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2.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시스템 개발 목표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4388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3.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라이선스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4388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4.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기능 </a:t>
                      </a:r>
                      <a:r>
                        <a:rPr kumimoji="0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Demo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26039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101959"/>
            <a:ext cx="6432545" cy="646331"/>
          </a:xfrm>
        </p:spPr>
        <p:txBody>
          <a:bodyPr/>
          <a:lstStyle/>
          <a:p>
            <a:r>
              <a:rPr lang="en-US" dirty="0" smtClean="0"/>
              <a:t>SAS Prompt Framework </a:t>
            </a:r>
            <a:r>
              <a:rPr lang="ko-KR" altLang="en-US" dirty="0" smtClean="0"/>
              <a:t>을 이용한 사용자 조건 설정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6465" r="1118" b="65405"/>
          <a:stretch/>
        </p:blipFill>
        <p:spPr bwMode="auto">
          <a:xfrm>
            <a:off x="685257" y="1051665"/>
            <a:ext cx="7849143" cy="121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9497" b="49959"/>
          <a:stretch/>
        </p:blipFill>
        <p:spPr>
          <a:xfrm>
            <a:off x="730200" y="2864644"/>
            <a:ext cx="7804200" cy="1906957"/>
          </a:xfrm>
          <a:prstGeom prst="rect">
            <a:avLst/>
          </a:prstGeom>
        </p:spPr>
      </p:pic>
      <p:sp>
        <p:nvSpPr>
          <p:cNvPr id="5" name="아래로 구부러진 화살표 4"/>
          <p:cNvSpPr/>
          <p:nvPr/>
        </p:nvSpPr>
        <p:spPr>
          <a:xfrm>
            <a:off x="2819400" y="2864644"/>
            <a:ext cx="1600200" cy="469105"/>
          </a:xfrm>
          <a:prstGeom prst="curved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8400" y="2679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Cascading Prompt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35426" y="295998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985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Layout / Script / CSS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841"/>
          <a:stretch/>
        </p:blipFill>
        <p:spPr>
          <a:xfrm>
            <a:off x="1447800" y="875514"/>
            <a:ext cx="6019800" cy="38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1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STP Report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304"/>
          <a:stretch/>
        </p:blipFill>
        <p:spPr>
          <a:xfrm>
            <a:off x="1295400" y="895350"/>
            <a:ext cx="6019800" cy="3886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62400" y="4152072"/>
            <a:ext cx="15240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7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기반 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445" b="2904"/>
          <a:stretch/>
        </p:blipFill>
        <p:spPr>
          <a:xfrm>
            <a:off x="1295400" y="863048"/>
            <a:ext cx="6307788" cy="39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Tree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(Expand/Collapse)</a:t>
            </a:r>
            <a:r>
              <a:rPr lang="ko-KR" altLang="en-US" dirty="0" smtClean="0"/>
              <a:t>의 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928" b="16014"/>
          <a:stretch/>
        </p:blipFill>
        <p:spPr>
          <a:xfrm>
            <a:off x="925725" y="886238"/>
            <a:ext cx="7303875" cy="37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3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err="1" smtClean="0"/>
              <a:t>Tabluar</a:t>
            </a:r>
            <a:r>
              <a:rPr lang="en-US" dirty="0" smtClean="0"/>
              <a:t> </a:t>
            </a:r>
            <a:r>
              <a:rPr lang="ko-KR" altLang="en-US" dirty="0" smtClean="0"/>
              <a:t>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296" b="25652"/>
          <a:stretch/>
        </p:blipFill>
        <p:spPr>
          <a:xfrm>
            <a:off x="264500" y="895350"/>
            <a:ext cx="8650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동적 </a:t>
            </a:r>
            <a:r>
              <a:rPr lang="en-US" dirty="0" smtClean="0"/>
              <a:t>Pivot Table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766" t="19723" b="28258"/>
          <a:stretch/>
        </p:blipFill>
        <p:spPr>
          <a:xfrm>
            <a:off x="868017" y="879613"/>
            <a:ext cx="7408165" cy="36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3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D3 </a:t>
            </a:r>
            <a:r>
              <a:rPr lang="ko-KR" altLang="en-US" dirty="0" smtClean="0"/>
              <a:t>기반의 동적 그래프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899" t="19527" b="15381"/>
          <a:stretch/>
        </p:blipFill>
        <p:spPr>
          <a:xfrm>
            <a:off x="1219200" y="742949"/>
            <a:ext cx="6553200" cy="40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0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UI </a:t>
            </a:r>
            <a:r>
              <a:rPr lang="ko-KR" altLang="en-US" dirty="0" smtClean="0"/>
              <a:t>기반의 리포트 </a:t>
            </a:r>
            <a:r>
              <a:rPr lang="en-US" altLang="ko-KR" dirty="0" smtClean="0"/>
              <a:t>Layout </a:t>
            </a:r>
            <a:r>
              <a:rPr lang="ko-KR" altLang="en-US" dirty="0" smtClean="0"/>
              <a:t>작성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348" t="19429" r="-435" b="2310"/>
          <a:stretch/>
        </p:blipFill>
        <p:spPr>
          <a:xfrm>
            <a:off x="1752600" y="819150"/>
            <a:ext cx="5410200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3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VA Software topology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104"/>
          <a:stretch/>
        </p:blipFill>
        <p:spPr>
          <a:xfrm>
            <a:off x="1295401" y="825233"/>
            <a:ext cx="6384770" cy="39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1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VA Software topology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105"/>
          <a:stretch/>
        </p:blipFill>
        <p:spPr>
          <a:xfrm>
            <a:off x="1295399" y="825233"/>
            <a:ext cx="6390973" cy="39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9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7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위쪽/아래쪽 화살표 53"/>
          <p:cNvSpPr/>
          <p:nvPr/>
        </p:nvSpPr>
        <p:spPr>
          <a:xfrm>
            <a:off x="8257881" y="2472990"/>
            <a:ext cx="228600" cy="1045249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en-US" altLang="ko-KR" dirty="0"/>
              <a:t>Pain </a:t>
            </a:r>
            <a:r>
              <a:rPr lang="en-US" altLang="ko-KR" dirty="0" smtClean="0"/>
              <a:t>points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638800" y="1111019"/>
            <a:ext cx="1523999" cy="1155931"/>
            <a:chOff x="76201" y="3193967"/>
            <a:chExt cx="2207024" cy="1600514"/>
          </a:xfrm>
        </p:grpSpPr>
        <p:pic>
          <p:nvPicPr>
            <p:cNvPr id="21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22" name="Picture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23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24" name="Pictur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25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26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7" y="1109189"/>
            <a:ext cx="1636583" cy="1315385"/>
          </a:xfrm>
          <a:prstGeom prst="rect">
            <a:avLst/>
          </a:prstGeom>
        </p:spPr>
      </p:pic>
      <p:sp>
        <p:nvSpPr>
          <p:cNvPr id="37" name="Rounded Rectangle 107"/>
          <p:cNvSpPr/>
          <p:nvPr/>
        </p:nvSpPr>
        <p:spPr>
          <a:xfrm>
            <a:off x="6997449" y="3463290"/>
            <a:ext cx="1249680" cy="8610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12233" y="25108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Load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0" name="Can 44"/>
          <p:cNvSpPr/>
          <p:nvPr/>
        </p:nvSpPr>
        <p:spPr bwMode="auto">
          <a:xfrm>
            <a:off x="8074224" y="3735092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an 45"/>
          <p:cNvSpPr/>
          <p:nvPr/>
        </p:nvSpPr>
        <p:spPr bwMode="auto">
          <a:xfrm>
            <a:off x="8074224" y="3736394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Arrow Connector 130"/>
          <p:cNvCxnSpPr/>
          <p:nvPr/>
        </p:nvCxnSpPr>
        <p:spPr>
          <a:xfrm flipH="1">
            <a:off x="7174928" y="1656008"/>
            <a:ext cx="381000" cy="281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8061622" y="2714409"/>
            <a:ext cx="615751" cy="619341"/>
          </a:xfrm>
          <a:prstGeom prst="mathMultiply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20171811" flipV="1">
            <a:off x="6527800" y="2247979"/>
            <a:ext cx="228600" cy="15306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87483"/>
            <a:ext cx="5893839" cy="38318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제품의 </a:t>
            </a:r>
            <a:r>
              <a:rPr lang="en-US" altLang="ko-KR" dirty="0"/>
              <a:t>Customizing </a:t>
            </a:r>
            <a:r>
              <a:rPr lang="ko-KR" altLang="en-US" dirty="0"/>
              <a:t>에 </a:t>
            </a:r>
            <a:r>
              <a:rPr lang="ko-KR" altLang="en-US" dirty="0" smtClean="0"/>
              <a:t>제한</a:t>
            </a:r>
            <a:endParaRPr lang="ko-KR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탐색과 </a:t>
            </a:r>
            <a:r>
              <a:rPr lang="ko-KR" altLang="en-US" dirty="0"/>
              <a:t>리포트가 분리되어 완전히 독립적임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리포트 </a:t>
            </a:r>
            <a:r>
              <a:rPr lang="ko-KR" altLang="en-US" dirty="0" err="1"/>
              <a:t>캐쉬</a:t>
            </a:r>
            <a:r>
              <a:rPr lang="ko-KR" altLang="en-US" dirty="0"/>
              <a:t> 기능을 제공하지 않아 조회 속도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및 </a:t>
            </a:r>
            <a:r>
              <a:rPr lang="ko-KR" altLang="en-US" dirty="0"/>
              <a:t>데이터 처리 중 조회 </a:t>
            </a:r>
            <a:r>
              <a:rPr lang="en-US" altLang="ko-KR" dirty="0" smtClean="0"/>
              <a:t>Issue</a:t>
            </a:r>
            <a:endParaRPr lang="ko-KR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Data </a:t>
            </a:r>
            <a:r>
              <a:rPr lang="en-US" altLang="ko-KR" dirty="0"/>
              <a:t>direct access(ROLAP) </a:t>
            </a:r>
            <a:r>
              <a:rPr lang="ko-KR" altLang="en-US" dirty="0" err="1"/>
              <a:t>컨셉을</a:t>
            </a:r>
            <a:r>
              <a:rPr lang="ko-KR" altLang="en-US" dirty="0"/>
              <a:t> 제공하지 않음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화면에 </a:t>
            </a:r>
            <a:r>
              <a:rPr lang="ko-KR" altLang="en-US" dirty="0"/>
              <a:t>대량의 데이터 노출이 제한 되어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산점도</a:t>
            </a:r>
            <a:r>
              <a:rPr lang="ko-KR" altLang="en-US" dirty="0" smtClean="0"/>
              <a:t>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행 개수 등 </a:t>
            </a:r>
            <a:r>
              <a:rPr lang="ko-KR" altLang="en-US" dirty="0" smtClean="0"/>
              <a:t>제한</a:t>
            </a:r>
            <a:endParaRPr lang="en-US" altLang="ko-K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Excel </a:t>
            </a:r>
            <a:r>
              <a:rPr lang="ko-KR" altLang="en-US" dirty="0"/>
              <a:t>연동 기능이 모두 </a:t>
            </a:r>
            <a:r>
              <a:rPr lang="en-US" altLang="ko-KR" dirty="0"/>
              <a:t>AMO</a:t>
            </a:r>
            <a:r>
              <a:rPr lang="ko-KR" altLang="en-US" dirty="0"/>
              <a:t>로 분리되어 있음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/>
              <a:t>리포트</a:t>
            </a:r>
            <a:r>
              <a:rPr lang="en-US" altLang="ko-KR" dirty="0"/>
              <a:t>or </a:t>
            </a:r>
            <a:r>
              <a:rPr lang="ko-KR" altLang="en-US" dirty="0"/>
              <a:t>데이터 출력이 </a:t>
            </a:r>
            <a:r>
              <a:rPr lang="ko-KR" altLang="en-US" dirty="0" smtClean="0"/>
              <a:t>제한적임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681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1.48148E-6 L -0.10347 0.00123 L -0.13611 0.38518 " pathEditMode="relative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목표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1095233"/>
            <a:ext cx="7848601" cy="341632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dirty="0" smtClean="0"/>
              <a:t>웹 리포트 개발 생산성 향상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SAS Prompt Framework </a:t>
            </a:r>
            <a:r>
              <a:rPr lang="ko-KR" altLang="en-US" dirty="0"/>
              <a:t>을 활용한 </a:t>
            </a:r>
            <a:r>
              <a:rPr lang="ko-KR" altLang="en-US" dirty="0" err="1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SAS </a:t>
            </a:r>
            <a:r>
              <a:rPr lang="ko-KR" altLang="en-US" dirty="0" smtClean="0"/>
              <a:t>활용을 최대화한 </a:t>
            </a:r>
            <a:r>
              <a:rPr lang="ko-KR" altLang="en-US" dirty="0" err="1" smtClean="0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SAS 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알아도 </a:t>
            </a:r>
            <a:r>
              <a:rPr lang="ko-KR" altLang="en-US" dirty="0" err="1" smtClean="0"/>
              <a:t>개발가능한</a:t>
            </a:r>
            <a:r>
              <a:rPr lang="ko-KR" altLang="en-US" dirty="0" smtClean="0"/>
              <a:t> 웹 </a:t>
            </a:r>
            <a:r>
              <a:rPr lang="ko-KR" altLang="en-US" dirty="0" err="1" smtClean="0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최신 경향의 사용자 인터페이스 지향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가벼운 시스템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57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필요한 라이선스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4450" r="31852" b="35040"/>
          <a:stretch/>
        </p:blipFill>
        <p:spPr>
          <a:xfrm>
            <a:off x="838201" y="1123950"/>
            <a:ext cx="6582857" cy="1152000"/>
          </a:xfrm>
          <a:prstGeom prst="rect">
            <a:avLst/>
          </a:prstGeom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1599" r="49415" b="13217"/>
          <a:stretch/>
        </p:blipFill>
        <p:spPr>
          <a:xfrm>
            <a:off x="838200" y="2512350"/>
            <a:ext cx="4535980" cy="25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79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/>
              <a:t>필요한 라이선스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5350"/>
            <a:ext cx="6191208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752600" y="2477078"/>
            <a:ext cx="41148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Packing Info.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/>
              <a:t>필요한 라이선스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750"/>
            <a:ext cx="6640173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377537" y="3733222"/>
            <a:ext cx="4032663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Packing Info.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4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27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PTERTITLE" val="Analytics Design - Exploring"/>
  <p:tag name="CHAPTERHEADING" val="Chapter 2"/>
  <p:tag name="CHAPTERNUMBER" val="2"/>
  <p:tag name="CHAPTERLABEL" val="Chapter"/>
  <p:tag name="SECTIONLABEL" val="Section"/>
  <p:tag name="APPENDIXLABEL" val="Appendix"/>
  <p:tag name="APPENDIXSTART" val="31"/>
  <p:tag name="PPTADDIN" val="C:\Program Files (x86)\PowerServ\Templates\CDSPptAddin_2012.ppa"/>
  <p:tag name="PPTOBJECTDEFINITION" val="CDS"/>
  <p:tag name="_AMO_REPORTCONTROLSVISIBLE" val="Empty"/>
  <p:tag name="_AMO_UNIQUEIDENTIFIER" val="9b7b86d3-7fc4-476b-9585-fbcaa7566a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ITLE" val="Title Organizer"/>
  <p:tag name="SHAPETABLE" val="Group Organizer"/>
  <p:tag name="HIGHLIGHT_STYLE" val="CORPORATE_2012"/>
  <p:tag name="HIGHLIGHT_COLOR" val="16777215"/>
  <p:tag name="HIGHLIGHT_FONT_SIZE" val="24"/>
  <p:tag name="HIGHLIGHT_FONT_COLOR" val="12611584"/>
  <p:tag name="SLIDETYPE" val="Organizer"/>
  <p:tag name="SECTIONCOUNT" val="5"/>
  <p:tag name="SECTIONNUMBER" val="0"/>
</p:tagLst>
</file>

<file path=ppt/theme/theme1.xml><?xml version="1.0" encoding="utf-8"?>
<a:theme xmlns:a="http://schemas.openxmlformats.org/drawingml/2006/main" name="External_Presentation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accent3">
              <a:lumMod val="40000"/>
              <a:lumOff val="60000"/>
            </a:schemeClr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247A46D-0ABC-425E-9EAC-AE416CF0DA46}"/>
    </a:ext>
  </a:extLst>
</a:theme>
</file>

<file path=ppt/theme/theme2.xml><?xml version="1.0" encoding="utf-8"?>
<a:theme xmlns:a="http://schemas.openxmlformats.org/drawingml/2006/main" name="External_Confidential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66278CD-721D-4EDD-BAE2-9F00740FC2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SASCorporate_2012_16x9</Template>
  <TotalTime>20524</TotalTime>
  <Words>575</Words>
  <Application>Microsoft Office PowerPoint</Application>
  <PresentationFormat>화면 슬라이드 쇼(16:9)</PresentationFormat>
  <Paragraphs>161</Paragraphs>
  <Slides>31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Arial</vt:lpstr>
      <vt:lpstr>휴먼둥근헤드라인</vt:lpstr>
      <vt:lpstr>Times New Roman</vt:lpstr>
      <vt:lpstr>MS PGothic</vt:lpstr>
      <vt:lpstr>Monotype Sorts</vt:lpstr>
      <vt:lpstr>HY견고딕</vt:lpstr>
      <vt:lpstr>Wingdings</vt:lpstr>
      <vt:lpstr>돋움</vt:lpstr>
      <vt:lpstr>Arial Black</vt:lpstr>
      <vt:lpstr>Arial Narrow</vt:lpstr>
      <vt:lpstr>Calibri</vt:lpstr>
      <vt:lpstr>맑은 고딕</vt:lpstr>
      <vt:lpstr>External_Presentation_16x9_2012</vt:lpstr>
      <vt:lpstr>External_Confidential_16x9_2012</vt:lpstr>
      <vt:lpstr>Web Reporting on SAS</vt:lpstr>
      <vt:lpstr>Table of contents</vt:lpstr>
      <vt:lpstr>개발 배경</vt:lpstr>
      <vt:lpstr>Pain points</vt:lpstr>
      <vt:lpstr>개발 목표</vt:lpstr>
      <vt:lpstr>필요한 라이선스</vt:lpstr>
      <vt:lpstr>필요한 라이선스</vt:lpstr>
      <vt:lpstr>필요한 라이선스</vt:lpstr>
      <vt:lpstr>demo</vt:lpstr>
      <vt:lpstr>기능</vt:lpstr>
      <vt:lpstr>Pain points with VA</vt:lpstr>
      <vt:lpstr>Pain points with VA</vt:lpstr>
      <vt:lpstr>기능</vt:lpstr>
      <vt:lpstr>Overcoming VA Pain points</vt:lpstr>
      <vt:lpstr>Overcoming VA Pain points</vt:lpstr>
      <vt:lpstr>Consideration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VA Software topology</vt:lpstr>
      <vt:lpstr>VA Software topology</vt:lpstr>
      <vt:lpstr>End of Document</vt:lpstr>
    </vt:vector>
  </TitlesOfParts>
  <Company>SAS Institute Inc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 Herman</dc:creator>
  <cp:lastModifiedBy>Young-Ho Hwang</cp:lastModifiedBy>
  <cp:revision>467</cp:revision>
  <dcterms:created xsi:type="dcterms:W3CDTF">2013-05-23T13:22:22Z</dcterms:created>
  <dcterms:modified xsi:type="dcterms:W3CDTF">2015-04-10T01:10:07Z</dcterms:modified>
</cp:coreProperties>
</file>